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6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6"/>
    <p:restoredTop sz="94710"/>
  </p:normalViewPr>
  <p:slideViewPr>
    <p:cSldViewPr snapToGrid="0">
      <p:cViewPr>
        <p:scale>
          <a:sx n="131" d="100"/>
          <a:sy n="131" d="100"/>
        </p:scale>
        <p:origin x="880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6662E-FAF4-44BC-88B5-85A7CBFB6D30}" type="datetime1">
              <a:rPr lang="en-US" smtClean="0"/>
              <a:pPr/>
              <a:t>4/26/24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315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17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90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555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524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678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4/26/24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40195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4/26/24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35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4/26/24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87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048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4/26/24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656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4/26/24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280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  <p:sldLayoutId id="2147484066" r:id="rId2"/>
    <p:sldLayoutId id="2147484067" r:id="rId3"/>
    <p:sldLayoutId id="2147484068" r:id="rId4"/>
    <p:sldLayoutId id="2147484069" r:id="rId5"/>
    <p:sldLayoutId id="2147484070" r:id="rId6"/>
    <p:sldLayoutId id="2147484071" r:id="rId7"/>
    <p:sldLayoutId id="2147484072" r:id="rId8"/>
    <p:sldLayoutId id="2147484073" r:id="rId9"/>
    <p:sldLayoutId id="2147484074" r:id="rId10"/>
    <p:sldLayoutId id="214748407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logo of a person with long hair&#10;&#10;Description automatically generated">
            <a:extLst>
              <a:ext uri="{FF2B5EF4-FFF2-40B4-BE49-F238E27FC236}">
                <a16:creationId xmlns:a16="http://schemas.microsoft.com/office/drawing/2014/main" id="{CD966E04-6CDC-58F1-FA97-EFD49D38F4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" r="1760" b="1"/>
          <a:stretch/>
        </p:blipFill>
        <p:spPr>
          <a:xfrm>
            <a:off x="1031239" y="1430403"/>
            <a:ext cx="3775459" cy="39657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EDAA20-A17B-5B2C-39A7-C546167E32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75961" y="962526"/>
            <a:ext cx="5384800" cy="3210689"/>
          </a:xfrm>
        </p:spPr>
        <p:txBody>
          <a:bodyPr anchor="b">
            <a:normAutofit/>
          </a:bodyPr>
          <a:lstStyle/>
          <a:p>
            <a:pPr algn="l"/>
            <a:r>
              <a:rPr lang="en-US" sz="4500" dirty="0"/>
              <a:t>Starbucks Business Intelligence: Exploiting Data for Success</a:t>
            </a:r>
            <a:br>
              <a:rPr lang="en-US" sz="4500" dirty="0"/>
            </a:br>
            <a:endParaRPr lang="en-US" sz="45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534572-A22D-69FC-29FE-36A9F15723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5961" y="4269462"/>
            <a:ext cx="4048760" cy="1095017"/>
          </a:xfrm>
        </p:spPr>
        <p:txBody>
          <a:bodyPr anchor="t">
            <a:normAutofit/>
          </a:bodyPr>
          <a:lstStyle/>
          <a:p>
            <a:r>
              <a:rPr lang="en-US" b="1" dirty="0"/>
              <a:t>      PROFESSOR </a:t>
            </a:r>
            <a:r>
              <a:rPr lang="en-US" dirty="0"/>
              <a:t>- ERIC CLARK</a:t>
            </a:r>
          </a:p>
          <a:p>
            <a:r>
              <a:rPr lang="en-US" b="1" dirty="0"/>
              <a:t>TA </a:t>
            </a:r>
            <a:r>
              <a:rPr lang="en-US" dirty="0"/>
              <a:t>   -POOJA SURAPUR</a:t>
            </a:r>
          </a:p>
          <a:p>
            <a:r>
              <a:rPr lang="en-US" dirty="0"/>
              <a:t> </a:t>
            </a:r>
          </a:p>
          <a:p>
            <a:pPr algn="l"/>
            <a:r>
              <a:rPr lang="en-US" sz="2800" kern="100" dirty="0">
                <a:latin typeface="Calibri" panose="020F0502020204030204" pitchFamily="34" charset="0"/>
                <a:ea typeface="Aptos" panose="020B0004020202020204" pitchFamily="34" charset="0"/>
                <a:cs typeface="Times New Roman (Body CS)"/>
              </a:rPr>
              <a:t>By </a:t>
            </a:r>
            <a:br>
              <a:rPr lang="en-US" sz="2800" kern="100" dirty="0">
                <a:latin typeface="Calibri" panose="020F0502020204030204" pitchFamily="34" charset="0"/>
                <a:ea typeface="Aptos" panose="020B0004020202020204" pitchFamily="34" charset="0"/>
                <a:cs typeface="Times New Roman (Body CS)"/>
              </a:rPr>
            </a:br>
            <a:r>
              <a:rPr lang="en-US" sz="2800" kern="100" dirty="0">
                <a:latin typeface="Calibri" panose="020F0502020204030204" pitchFamily="34" charset="0"/>
                <a:ea typeface="Aptos" panose="020B0004020202020204" pitchFamily="34" charset="0"/>
                <a:cs typeface="Times New Roman (Body CS)"/>
              </a:rPr>
              <a:t>Group-5</a:t>
            </a:r>
            <a:br>
              <a:rPr lang="en-US" sz="2000" kern="100" dirty="0">
                <a:latin typeface="Calibri" panose="020F0502020204030204" pitchFamily="34" charset="0"/>
                <a:ea typeface="Aptos" panose="020B0004020202020204" pitchFamily="34" charset="0"/>
                <a:cs typeface="Times New Roman (Body CS)"/>
              </a:rPr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2628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mputer screen with drinks on a table&#10;&#10;Description automatically generated">
            <a:extLst>
              <a:ext uri="{FF2B5EF4-FFF2-40B4-BE49-F238E27FC236}">
                <a16:creationId xmlns:a16="http://schemas.microsoft.com/office/drawing/2014/main" id="{6262F403-0ED0-2E1F-D900-7B4EE14A91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111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AB9D5A-5A67-B592-AD02-E2F36E318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 dirty="0"/>
              <a:t>Sources of Data and its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720E6-8E50-BEC7-4C0E-0820E4FB7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120630"/>
            <a:ext cx="5247340" cy="411944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Integration of Social Media Platforms, Mobile Apps, and IoT Sensor Data Streams</a:t>
            </a:r>
          </a:p>
          <a:p>
            <a:r>
              <a:rPr lang="en-US" sz="2000" dirty="0"/>
              <a:t>Constant Tracking of Sales Information: Hourly, Daily, Weekly Summaries</a:t>
            </a:r>
          </a:p>
          <a:p>
            <a:r>
              <a:rPr lang="en-US" sz="2000" dirty="0"/>
              <a:t>Acquiring Real-Time Input via Customer Surveys and Feedback Forms</a:t>
            </a:r>
          </a:p>
          <a:p>
            <a:r>
              <a:rPr lang="en-US" sz="2000" dirty="0"/>
              <a:t>Frequent Competitive Analysis and Market Research Studies</a:t>
            </a:r>
            <a:br>
              <a:rPr lang="en-US" sz="2000" dirty="0"/>
            </a:b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43362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FDB82-6570-0235-37F1-7F596CF85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The Consumer of BI Insights of Starbucks</a:t>
            </a:r>
          </a:p>
        </p:txBody>
      </p:sp>
      <p:pic>
        <p:nvPicPr>
          <p:cNvPr id="2050" name="Picture 2" descr="6 ways in which Starbucks uses big data | Analytics Steps">
            <a:extLst>
              <a:ext uri="{FF2B5EF4-FFF2-40B4-BE49-F238E27FC236}">
                <a16:creationId xmlns:a16="http://schemas.microsoft.com/office/drawing/2014/main" id="{0725FB70-AD8F-BD5A-6A41-B971CAD001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614" b="15980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E55AF-0C93-7E7A-77FD-9533A5866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806437" cy="310514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Making strategic decisions and increases operational efficiency through the use of BI.</a:t>
            </a:r>
          </a:p>
          <a:p>
            <a:r>
              <a:rPr lang="en-US" sz="1800" dirty="0"/>
              <a:t>Uses business intelligence to track and assess sustainability initiatives.</a:t>
            </a:r>
          </a:p>
          <a:p>
            <a:r>
              <a:rPr lang="en-US" sz="1800" dirty="0"/>
              <a:t>Utilizes BI data to modify seasonal meals.</a:t>
            </a:r>
          </a:p>
          <a:p>
            <a:r>
              <a:rPr lang="en-US" sz="1800" dirty="0"/>
              <a:t>Uses BI to customize promotions and reward schemes.</a:t>
            </a:r>
          </a:p>
          <a:p>
            <a:r>
              <a:rPr lang="en-US" sz="1800" dirty="0"/>
              <a:t>Improving the Mobile Ordering Experience with Recommendations Driven by Big Data</a:t>
            </a:r>
          </a:p>
        </p:txBody>
      </p:sp>
    </p:spTree>
    <p:extLst>
      <p:ext uri="{BB962C8B-B14F-4D97-AF65-F5344CB8AC3E}">
        <p14:creationId xmlns:p14="http://schemas.microsoft.com/office/powerpoint/2010/main" val="1410261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7394AC-489D-814D-B83A-88AE93C6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3700"/>
              <a:t>Recommendation to Improve Starbucks BI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424EE-9BA9-D29E-4F9E-075A06B59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2000"/>
              <a:t>Capabilities for real-time data streaming and in-memory processing provide for quicker insights.</a:t>
            </a:r>
          </a:p>
          <a:p>
            <a:r>
              <a:rPr lang="en-US" sz="2000"/>
              <a:t>Managers may make prompt decisions by using real-time data when they have mobile access to their dashboards.</a:t>
            </a:r>
          </a:p>
          <a:p>
            <a:r>
              <a:rPr lang="en-US" sz="2000"/>
              <a:t>For deeper insights, use predictive modeling and machine learning in advanced analytics.</a:t>
            </a:r>
          </a:p>
          <a:p>
            <a:r>
              <a:rPr lang="en-US" sz="2000"/>
              <a:t>Keep an eye on ongoing improvement: Assess and improve BI systems on a regular basis to meet changing requirements.</a:t>
            </a:r>
          </a:p>
        </p:txBody>
      </p:sp>
      <p:pic>
        <p:nvPicPr>
          <p:cNvPr id="5" name="Picture 4" descr="A computer on a desk&#10;&#10;Description automatically generated">
            <a:extLst>
              <a:ext uri="{FF2B5EF4-FFF2-40B4-BE49-F238E27FC236}">
                <a16:creationId xmlns:a16="http://schemas.microsoft.com/office/drawing/2014/main" id="{F431479B-6767-BCD4-A924-F00666B95E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5" r="20667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58340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1C248-AF88-EC85-0A74-015C836DEE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Starbucks store locations in USA: </a:t>
            </a:r>
          </a:p>
        </p:txBody>
      </p:sp>
      <p:pic>
        <p:nvPicPr>
          <p:cNvPr id="4" name="Content Placeholder 3" descr="A map of the united states of america&#10;&#10;Description automatically generated">
            <a:extLst>
              <a:ext uri="{FF2B5EF4-FFF2-40B4-BE49-F238E27FC236}">
                <a16:creationId xmlns:a16="http://schemas.microsoft.com/office/drawing/2014/main" id="{AA6D74A0-A657-3CC2-A0AD-6DCB26579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7113" y="1675227"/>
            <a:ext cx="10667669" cy="497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599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E4C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48B9DF-7B9A-FABF-A6CE-ECE27C710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Starbucks Beverage Category and its count in the menu: 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937B169-53BC-4837-BFCB-1875F2643D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056" r="-1" b="-1"/>
          <a:stretch/>
        </p:blipFill>
        <p:spPr>
          <a:xfrm>
            <a:off x="2963917" y="0"/>
            <a:ext cx="909437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602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Document 8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4493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EE13E1-BBC6-C650-3F57-CECB75672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 10 healthy coffee drinks at Starbucks: </a:t>
            </a:r>
          </a:p>
        </p:txBody>
      </p:sp>
      <p:pic>
        <p:nvPicPr>
          <p:cNvPr id="4" name="Content Placeholder 3" descr="A pie chart with different colored circles&#10;&#10;Description automatically generated">
            <a:extLst>
              <a:ext uri="{FF2B5EF4-FFF2-40B4-BE49-F238E27FC236}">
                <a16:creationId xmlns:a16="http://schemas.microsoft.com/office/drawing/2014/main" id="{F2468311-1810-A469-3D46-4ECD03020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103" y="0"/>
            <a:ext cx="119171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572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2B1506-A314-BB00-F493-85A8930E0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Starbucks Beverage % of Sugar breakdown: 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 descr="A graph of blue bars&#10;&#10;Description automatically generated with medium confidence">
            <a:extLst>
              <a:ext uri="{FF2B5EF4-FFF2-40B4-BE49-F238E27FC236}">
                <a16:creationId xmlns:a16="http://schemas.microsoft.com/office/drawing/2014/main" id="{D670D69D-17C1-C8BE-1F5A-912D7A347F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40868" y="396607"/>
            <a:ext cx="8668437" cy="601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261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B58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34104A-9CD5-95D0-55E8-9552FC6DE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 Starbucks Products Sales Across Top Five States in USA 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DF75507D-CDC5-E5DC-0A80-134C243788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93" y="0"/>
            <a:ext cx="119798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373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13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D3575E-4CBA-F45A-851C-1B69E84B4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73179"/>
            <a:ext cx="1062789" cy="5691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Starbucks Performance Dashboard In USA: </a:t>
            </a:r>
          </a:p>
        </p:txBody>
      </p:sp>
      <p:pic>
        <p:nvPicPr>
          <p:cNvPr id="4" name="Content Placeholder 3" descr="A screenshot of a graph&#10;&#10;Description automatically generated">
            <a:extLst>
              <a:ext uri="{FF2B5EF4-FFF2-40B4-BE49-F238E27FC236}">
                <a16:creationId xmlns:a16="http://schemas.microsoft.com/office/drawing/2014/main" id="{CCA10F1A-8BDB-E42D-945E-9361063BD3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411" y="236665"/>
            <a:ext cx="11940996" cy="63956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6C2830-4E71-7A74-8611-C7D1F6F10DE1}"/>
              </a:ext>
            </a:extLst>
          </p:cNvPr>
          <p:cNvSpPr txBox="1"/>
          <p:nvPr/>
        </p:nvSpPr>
        <p:spPr>
          <a:xfrm>
            <a:off x="385011" y="673768"/>
            <a:ext cx="3019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B050"/>
                </a:solidFill>
              </a:rPr>
              <a:t>Starbucks performance dashboard</a:t>
            </a:r>
          </a:p>
        </p:txBody>
      </p:sp>
    </p:spTree>
    <p:extLst>
      <p:ext uri="{BB962C8B-B14F-4D97-AF65-F5344CB8AC3E}">
        <p14:creationId xmlns:p14="http://schemas.microsoft.com/office/powerpoint/2010/main" val="1764189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ffee shop with a coffee cup and a coffee pot&#10;&#10;Description automatically generated">
            <a:extLst>
              <a:ext uri="{FF2B5EF4-FFF2-40B4-BE49-F238E27FC236}">
                <a16:creationId xmlns:a16="http://schemas.microsoft.com/office/drawing/2014/main" id="{1C1EA850-A84D-3F0C-A219-586D3C7FE4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68" r="16643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86B4D8-F9FF-BAC8-4E6F-ACEC65056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FAAD2-883B-5EA3-29DC-03AEFE0ACA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6" y="1608083"/>
            <a:ext cx="5940049" cy="4631995"/>
          </a:xfrm>
        </p:spPr>
        <p:txBody>
          <a:bodyPr anchor="ctr">
            <a:normAutofit/>
          </a:bodyPr>
          <a:lstStyle/>
          <a:p>
            <a:r>
              <a:rPr lang="en-US" sz="1900" dirty="0"/>
              <a:t>Starbucks uses BI to extract insightful information from data.</a:t>
            </a:r>
          </a:p>
          <a:p>
            <a:r>
              <a:rPr lang="en-US" sz="1900" dirty="0"/>
              <a:t>Starbucks uses business intelligence (BI) to streamline processes, customize the customer experience, and meet sustainability targets.</a:t>
            </a:r>
          </a:p>
          <a:p>
            <a:r>
              <a:rPr lang="en-US" sz="1900" dirty="0"/>
              <a:t>For Starbucks to maintain its lead in the cutthroat coffee market, BI systems must be improved continuously.</a:t>
            </a:r>
          </a:p>
          <a:p>
            <a:r>
              <a:rPr lang="en-US" sz="1900" dirty="0"/>
              <a:t>Starbucks may achieve even greater growth and success by integrating cutting-edge technology like artificial intelligence and machine learning.</a:t>
            </a:r>
          </a:p>
        </p:txBody>
      </p:sp>
    </p:spTree>
    <p:extLst>
      <p:ext uri="{BB962C8B-B14F-4D97-AF65-F5344CB8AC3E}">
        <p14:creationId xmlns:p14="http://schemas.microsoft.com/office/powerpoint/2010/main" val="1499496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BED88-D23B-2755-4713-A53E14EAF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F94CA-84D3-3797-5ECA-5C5A26F60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US" sz="1800" dirty="0"/>
              <a:t>Introduction &amp; current business model of </a:t>
            </a:r>
            <a:r>
              <a:rPr lang="en-US" sz="1800" dirty="0" err="1"/>
              <a:t>starbucks</a:t>
            </a:r>
            <a:endParaRPr lang="en-US" sz="1800" dirty="0"/>
          </a:p>
          <a:p>
            <a:r>
              <a:rPr lang="en-US" sz="1800" dirty="0"/>
              <a:t>Overall Problem Statement and its causes.</a:t>
            </a:r>
          </a:p>
          <a:p>
            <a:r>
              <a:rPr lang="en-US" sz="1800" dirty="0"/>
              <a:t>Starbucks Overall Goal</a:t>
            </a:r>
          </a:p>
          <a:p>
            <a:r>
              <a:rPr lang="en-US" sz="1800" dirty="0"/>
              <a:t>Software tools used by Starbucks</a:t>
            </a:r>
          </a:p>
          <a:p>
            <a:r>
              <a:rPr lang="en-US" sz="1800" dirty="0"/>
              <a:t>Exploiting BI for Efficient Operations</a:t>
            </a:r>
          </a:p>
          <a:p>
            <a:r>
              <a:rPr lang="en-US" sz="1800" dirty="0"/>
              <a:t>Sources of data and its frequency</a:t>
            </a:r>
          </a:p>
          <a:p>
            <a:r>
              <a:rPr lang="en-US" sz="1800" dirty="0"/>
              <a:t>The Consumer of BI Insights of Starbucks</a:t>
            </a:r>
          </a:p>
          <a:p>
            <a:r>
              <a:rPr lang="en-US" sz="1800" dirty="0"/>
              <a:t>Recommendation to Improve Starbucks BI systems</a:t>
            </a:r>
          </a:p>
          <a:p>
            <a:r>
              <a:rPr lang="en-US" sz="1800" dirty="0"/>
              <a:t>Tableau Reports</a:t>
            </a:r>
          </a:p>
          <a:p>
            <a:r>
              <a:rPr lang="en-US" sz="1800" dirty="0"/>
              <a:t>Conclusion</a:t>
            </a:r>
          </a:p>
          <a:p>
            <a:endParaRPr lang="en-US" sz="1800" dirty="0"/>
          </a:p>
        </p:txBody>
      </p:sp>
      <p:pic>
        <p:nvPicPr>
          <p:cNvPr id="5" name="Picture 4" descr="Calendars and ledgers on a blue surface">
            <a:extLst>
              <a:ext uri="{FF2B5EF4-FFF2-40B4-BE49-F238E27FC236}">
                <a16:creationId xmlns:a16="http://schemas.microsoft.com/office/drawing/2014/main" id="{5209E2B4-AE46-C662-BB8B-866AF27F5D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34" r="6677" b="-1"/>
          <a:stretch/>
        </p:blipFill>
        <p:spPr>
          <a:xfrm>
            <a:off x="8469705" y="1176557"/>
            <a:ext cx="2616008" cy="3860908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508425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Flowchart: Document 1079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33AC74-3988-D801-7997-8D05181A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Starbucks</a:t>
            </a:r>
          </a:p>
        </p:txBody>
      </p:sp>
      <p:pic>
        <p:nvPicPr>
          <p:cNvPr id="1030" name="Picture 6" descr="Thank You Clipart Customize Color, 49% OFF">
            <a:extLst>
              <a:ext uri="{FF2B5EF4-FFF2-40B4-BE49-F238E27FC236}">
                <a16:creationId xmlns:a16="http://schemas.microsoft.com/office/drawing/2014/main" id="{4B890619-20BB-F69F-50E1-EDF9216F615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03370" y="640080"/>
            <a:ext cx="7156662" cy="5578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1821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A2A9A-ADE9-19FB-5821-4D767B5AD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 anchorCtr="1">
            <a:normAutofit/>
          </a:bodyPr>
          <a:lstStyle/>
          <a:p>
            <a:r>
              <a:rPr lang="en-US" sz="5400"/>
              <a:t>Introduction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3320C32-ABDF-9ADE-F7F6-4001904E1C57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Established in Seattle, Washington, in 1971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Worldwide chain of coffee shops with locations in more than 80 countries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known for its superior pastries, beverages, and coffee</a:t>
            </a:r>
            <a:br>
              <a:rPr lang="en-US" sz="1900" dirty="0"/>
            </a:br>
            <a:r>
              <a:rPr lang="en-US" sz="1900" dirty="0"/>
              <a:t>focused to sustainability and moral sourcing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Creative ideas such as Reserved Stands and Roasteries</a:t>
            </a:r>
          </a:p>
        </p:txBody>
      </p:sp>
      <p:pic>
        <p:nvPicPr>
          <p:cNvPr id="38" name="Picture 37" descr="A building with a sign on the front&#10;&#10;Description automatically generated">
            <a:extLst>
              <a:ext uri="{FF2B5EF4-FFF2-40B4-BE49-F238E27FC236}">
                <a16:creationId xmlns:a16="http://schemas.microsoft.com/office/drawing/2014/main" id="{ED594ED2-65C4-F4DE-F461-189628247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4" name="AutoShape 10">
            <a:extLst>
              <a:ext uri="{FF2B5EF4-FFF2-40B4-BE49-F238E27FC236}">
                <a16:creationId xmlns:a16="http://schemas.microsoft.com/office/drawing/2014/main" id="{A392B002-BF12-3801-1783-5D548E2FA7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8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F62A-F746-8FEA-6092-716860C81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Current business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A8AA1-CA5A-5BB5-997B-5F9E57CF1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1702340"/>
            <a:ext cx="4646905" cy="465400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Mobile apps and digital innovation are highlighted</a:t>
            </a:r>
          </a:p>
          <a:p>
            <a:r>
              <a:rPr lang="en-US" sz="2000" dirty="0"/>
              <a:t>Give priority to contactless transactions and convenience.</a:t>
            </a:r>
          </a:p>
          <a:p>
            <a:r>
              <a:rPr lang="en-US" sz="2000" dirty="0"/>
              <a:t>Reducing emissions and waste as part of a sustainable commitment</a:t>
            </a:r>
          </a:p>
          <a:p>
            <a:r>
              <a:rPr lang="en-US" sz="2000" dirty="0"/>
              <a:t>Diversity, equity, and inclusion as a values-driven approach</a:t>
            </a:r>
          </a:p>
          <a:p>
            <a:r>
              <a:rPr lang="en-US" sz="2000" dirty="0"/>
              <a:t>making calculated risks in new product categories and markets</a:t>
            </a:r>
          </a:p>
        </p:txBody>
      </p:sp>
      <p:pic>
        <p:nvPicPr>
          <p:cNvPr id="5" name="Picture 4" descr="A room with tables and chairs&#10;&#10;Description automatically generated">
            <a:extLst>
              <a:ext uri="{FF2B5EF4-FFF2-40B4-BE49-F238E27FC236}">
                <a16:creationId xmlns:a16="http://schemas.microsoft.com/office/drawing/2014/main" id="{D5CAFB29-EE5A-1DFA-9801-1C8FFEEFDC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" r="9949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7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ADDE99-5363-31F7-65E9-EB5983B93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Overall Problems of Starbucks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A35E-8796-A28E-CC84-7E70D216A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 dirty="0"/>
              <a:t>Minimize stock waste and maximize sales performance</a:t>
            </a:r>
          </a:p>
          <a:p>
            <a:r>
              <a:rPr lang="en-US" sz="2200" dirty="0"/>
              <a:t>Increase sales of underperforming products</a:t>
            </a:r>
          </a:p>
          <a:p>
            <a:r>
              <a:rPr lang="en-US" sz="2200" dirty="0"/>
              <a:t>Improve overall profitability and operational efficiency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Google Sans"/>
              </a:rPr>
              <a:t>Data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Google Sans"/>
              </a:rPr>
              <a:t>Real-Time Analytics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Google Sans"/>
              </a:rPr>
              <a:t>Customer Analytics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200" b="0" i="0" dirty="0">
                <a:effectLst/>
                <a:latin typeface="Google Sans"/>
              </a:rPr>
              <a:t>Global Economic Conditions</a:t>
            </a: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5" name="Picture 4" descr="A graph on a board&#10;&#10;Description automatically generated">
            <a:extLst>
              <a:ext uri="{FF2B5EF4-FFF2-40B4-BE49-F238E27FC236}">
                <a16:creationId xmlns:a16="http://schemas.microsoft.com/office/drawing/2014/main" id="{332C017B-5981-3286-38A8-EE33AF2075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792" b="-3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69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03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7F1D14-BF81-DD20-22D6-7AF64D9A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 dirty="0"/>
              <a:t>Causes of the Problem for Starbucks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886DA-3DEE-68B5-80C7-309DE9E42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188724"/>
            <a:ext cx="5629272" cy="4051356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Insufficient Advertising of the Product</a:t>
            </a:r>
          </a:p>
          <a:p>
            <a:r>
              <a:rPr lang="en-US" sz="2000" dirty="0"/>
              <a:t>Minimal Reach for Target Audience; </a:t>
            </a:r>
          </a:p>
          <a:p>
            <a:r>
              <a:rPr lang="en-US" sz="2000" dirty="0"/>
              <a:t>Absence of Product Innovation</a:t>
            </a:r>
          </a:p>
          <a:p>
            <a:r>
              <a:rPr lang="en-US" sz="2000" dirty="0"/>
              <a:t>Inadequate Stock Distribution</a:t>
            </a:r>
          </a:p>
          <a:p>
            <a:r>
              <a:rPr lang="en-US" sz="2000" dirty="0"/>
              <a:t>inadequate methods for inventory management</a:t>
            </a:r>
          </a:p>
          <a:p>
            <a:r>
              <a:rPr lang="en-US" sz="2000" dirty="0"/>
              <a:t>Supply Chain Disruptions </a:t>
            </a:r>
          </a:p>
          <a:p>
            <a:r>
              <a:rPr lang="en-US" sz="2000" dirty="0"/>
              <a:t>A lack of utilization of Technology </a:t>
            </a:r>
          </a:p>
          <a:p>
            <a:r>
              <a:rPr lang="en-US" sz="2000" dirty="0"/>
              <a:t>Market Competition</a:t>
            </a:r>
          </a:p>
        </p:txBody>
      </p:sp>
      <p:pic>
        <p:nvPicPr>
          <p:cNvPr id="2050" name="Picture 2" descr="Case Study: Corporate Social Responsibility of Starbucks - MBA Knowledge  Base">
            <a:extLst>
              <a:ext uri="{FF2B5EF4-FFF2-40B4-BE49-F238E27FC236}">
                <a16:creationId xmlns:a16="http://schemas.microsoft.com/office/drawing/2014/main" id="{B575AC00-0F2A-C30D-A0B0-D11EB4654B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03" r="32814" b="-1"/>
          <a:stretch/>
        </p:blipFill>
        <p:spPr bwMode="auto">
          <a:xfrm>
            <a:off x="6857797" y="-10886"/>
            <a:ext cx="5334204" cy="6868886"/>
          </a:xfrm>
          <a:prstGeom prst="rect">
            <a:avLst/>
          </a:prstGeom>
          <a:noFill/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131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9" name="Rectangle 308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8D8093-6A8F-B2D7-F28C-1A2AD32D7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Starbucks Overall Goal</a:t>
            </a:r>
          </a:p>
        </p:txBody>
      </p:sp>
      <p:pic>
        <p:nvPicPr>
          <p:cNvPr id="3074" name="Picture 2" descr="Starbucks Target Market Analysis &amp; Marketing Strategy | Start.io">
            <a:extLst>
              <a:ext uri="{FF2B5EF4-FFF2-40B4-BE49-F238E27FC236}">
                <a16:creationId xmlns:a16="http://schemas.microsoft.com/office/drawing/2014/main" id="{8B81D48B-1901-3389-2C9E-21E2E472E6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33" r="27709" b="1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8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447A0-DCF1-186F-1A47-E3C30801C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000" dirty="0"/>
              <a:t>Putting Sustainable Packaging Solutions into Practice</a:t>
            </a:r>
          </a:p>
          <a:p>
            <a:r>
              <a:rPr lang="en-US" sz="2000" dirty="0"/>
              <a:t>Programs for Community Engagement: Neighborhood Projects and Volunteering</a:t>
            </a:r>
          </a:p>
          <a:p>
            <a:r>
              <a:rPr lang="en-US" sz="2000" dirty="0"/>
              <a:t>Open Sourcing: Fair Trade Policies, Ethical Handling of Coffee Growers</a:t>
            </a:r>
          </a:p>
          <a:p>
            <a:r>
              <a:rPr lang="en-US" sz="2000" dirty="0"/>
              <a:t>Initiatives for Diversity and Inclusion: Inclusive Work Culture, Equal Employment Opportunities</a:t>
            </a:r>
          </a:p>
          <a:p>
            <a:r>
              <a:rPr lang="en-US" sz="2000" dirty="0"/>
              <a:t>Innovation in Product Development: Introducing Specialty Beverages and Plant-Based Alternatives</a:t>
            </a:r>
          </a:p>
        </p:txBody>
      </p:sp>
    </p:spTree>
    <p:extLst>
      <p:ext uri="{BB962C8B-B14F-4D97-AF65-F5344CB8AC3E}">
        <p14:creationId xmlns:p14="http://schemas.microsoft.com/office/powerpoint/2010/main" val="1475467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6D37EE4-EA1B-46EE-A54B-5233C63C9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229A8E-B73E-4327-F11F-0920410F3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47013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Software Tools Utilized by Starbucks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927D5270-6648-4CC1-8F78-48BE299CA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767709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mputer screen with a search bar on it&#10;&#10;Description automatically generated">
            <a:extLst>
              <a:ext uri="{FF2B5EF4-FFF2-40B4-BE49-F238E27FC236}">
                <a16:creationId xmlns:a16="http://schemas.microsoft.com/office/drawing/2014/main" id="{D368E882-EC80-D81A-650B-4DDC49D8D8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3" r="1657" b="-1"/>
          <a:stretch/>
        </p:blipFill>
        <p:spPr>
          <a:xfrm>
            <a:off x="572492" y="2002056"/>
            <a:ext cx="3943849" cy="4184060"/>
          </a:xfrm>
          <a:custGeom>
            <a:avLst/>
            <a:gdLst/>
            <a:ahLst/>
            <a:cxnLst/>
            <a:rect l="l" t="t" r="r" b="b"/>
            <a:pathLst>
              <a:path w="3807743" h="6307845">
                <a:moveTo>
                  <a:pt x="723201" y="386"/>
                </a:moveTo>
                <a:cubicBezTo>
                  <a:pt x="853884" y="-4204"/>
                  <a:pt x="1013493" y="33912"/>
                  <a:pt x="1176100" y="22622"/>
                </a:cubicBezTo>
                <a:cubicBezTo>
                  <a:pt x="1230302" y="18859"/>
                  <a:pt x="1281736" y="20622"/>
                  <a:pt x="1331852" y="24473"/>
                </a:cubicBezTo>
                <a:lnTo>
                  <a:pt x="1439547" y="34944"/>
                </a:lnTo>
                <a:lnTo>
                  <a:pt x="1484197" y="36226"/>
                </a:lnTo>
                <a:cubicBezTo>
                  <a:pt x="1535166" y="35421"/>
                  <a:pt x="1586369" y="31625"/>
                  <a:pt x="1636625" y="22622"/>
                </a:cubicBezTo>
                <a:cubicBezTo>
                  <a:pt x="1686882" y="13619"/>
                  <a:pt x="1729837" y="10653"/>
                  <a:pt x="1768740" y="10885"/>
                </a:cubicBezTo>
                <a:lnTo>
                  <a:pt x="1829538" y="15086"/>
                </a:lnTo>
                <a:lnTo>
                  <a:pt x="1869968" y="7996"/>
                </a:lnTo>
                <a:cubicBezTo>
                  <a:pt x="1953577" y="-31"/>
                  <a:pt x="2036989" y="9808"/>
                  <a:pt x="2112925" y="20118"/>
                </a:cubicBezTo>
                <a:lnTo>
                  <a:pt x="2119331" y="20977"/>
                </a:lnTo>
                <a:lnTo>
                  <a:pt x="2221855" y="13374"/>
                </a:lnTo>
                <a:cubicBezTo>
                  <a:pt x="2261207" y="12845"/>
                  <a:pt x="2298379" y="14359"/>
                  <a:pt x="2333484" y="16393"/>
                </a:cubicBezTo>
                <a:lnTo>
                  <a:pt x="2372613" y="18812"/>
                </a:lnTo>
                <a:lnTo>
                  <a:pt x="2404945" y="9387"/>
                </a:lnTo>
                <a:cubicBezTo>
                  <a:pt x="2452532" y="1754"/>
                  <a:pt x="2506192" y="9333"/>
                  <a:pt x="2561622" y="17814"/>
                </a:cubicBezTo>
                <a:lnTo>
                  <a:pt x="2583950" y="20591"/>
                </a:lnTo>
                <a:lnTo>
                  <a:pt x="2643527" y="20319"/>
                </a:lnTo>
                <a:cubicBezTo>
                  <a:pt x="2669677" y="20426"/>
                  <a:pt x="2697963" y="20717"/>
                  <a:pt x="2727392" y="21103"/>
                </a:cubicBezTo>
                <a:lnTo>
                  <a:pt x="2786908" y="21989"/>
                </a:lnTo>
                <a:lnTo>
                  <a:pt x="2846459" y="13267"/>
                </a:lnTo>
                <a:cubicBezTo>
                  <a:pt x="2896401" y="10176"/>
                  <a:pt x="2960607" y="12733"/>
                  <a:pt x="3036361" y="17072"/>
                </a:cubicBezTo>
                <a:lnTo>
                  <a:pt x="3129100" y="22671"/>
                </a:lnTo>
                <a:lnTo>
                  <a:pt x="3130653" y="22622"/>
                </a:lnTo>
                <a:cubicBezTo>
                  <a:pt x="3178874" y="19804"/>
                  <a:pt x="3260845" y="26231"/>
                  <a:pt x="3352422" y="32691"/>
                </a:cubicBezTo>
                <a:lnTo>
                  <a:pt x="3362608" y="33356"/>
                </a:lnTo>
                <a:lnTo>
                  <a:pt x="3446036" y="35579"/>
                </a:lnTo>
                <a:cubicBezTo>
                  <a:pt x="3550323" y="36566"/>
                  <a:pt x="3662083" y="33535"/>
                  <a:pt x="3778601" y="22622"/>
                </a:cubicBezTo>
                <a:cubicBezTo>
                  <a:pt x="3793981" y="243672"/>
                  <a:pt x="3764152" y="318695"/>
                  <a:pt x="3778601" y="467157"/>
                </a:cubicBezTo>
                <a:cubicBezTo>
                  <a:pt x="3790077" y="557563"/>
                  <a:pt x="3783697" y="684218"/>
                  <a:pt x="3777639" y="811856"/>
                </a:cubicBezTo>
                <a:lnTo>
                  <a:pt x="3773760" y="922625"/>
                </a:lnTo>
                <a:lnTo>
                  <a:pt x="3778601" y="974384"/>
                </a:lnTo>
                <a:cubicBezTo>
                  <a:pt x="3785784" y="1003717"/>
                  <a:pt x="3785160" y="1041120"/>
                  <a:pt x="3781239" y="1085904"/>
                </a:cubicBezTo>
                <a:lnTo>
                  <a:pt x="3776107" y="1132519"/>
                </a:lnTo>
                <a:lnTo>
                  <a:pt x="3778601" y="1162456"/>
                </a:lnTo>
                <a:cubicBezTo>
                  <a:pt x="3791360" y="1256797"/>
                  <a:pt x="3774958" y="1367020"/>
                  <a:pt x="3763568" y="1469787"/>
                </a:cubicBezTo>
                <a:lnTo>
                  <a:pt x="3758806" y="1520515"/>
                </a:lnTo>
                <a:lnTo>
                  <a:pt x="3760417" y="1549437"/>
                </a:lnTo>
                <a:cubicBezTo>
                  <a:pt x="3764298" y="1588133"/>
                  <a:pt x="3770171" y="1628243"/>
                  <a:pt x="3778601" y="1669683"/>
                </a:cubicBezTo>
                <a:cubicBezTo>
                  <a:pt x="3846039" y="2001203"/>
                  <a:pt x="3774784" y="2142285"/>
                  <a:pt x="3778601" y="2364982"/>
                </a:cubicBezTo>
                <a:lnTo>
                  <a:pt x="3776565" y="2406088"/>
                </a:lnTo>
                <a:lnTo>
                  <a:pt x="3778601" y="2427673"/>
                </a:lnTo>
                <a:cubicBezTo>
                  <a:pt x="3821357" y="2695960"/>
                  <a:pt x="3735684" y="2699438"/>
                  <a:pt x="3778601" y="2809517"/>
                </a:cubicBezTo>
                <a:cubicBezTo>
                  <a:pt x="3789330" y="2837037"/>
                  <a:pt x="3791666" y="2872927"/>
                  <a:pt x="3789892" y="2914654"/>
                </a:cubicBezTo>
                <a:lnTo>
                  <a:pt x="3784971" y="2966248"/>
                </a:lnTo>
                <a:lnTo>
                  <a:pt x="3796722" y="3024078"/>
                </a:lnTo>
                <a:cubicBezTo>
                  <a:pt x="3809238" y="3115139"/>
                  <a:pt x="3806232" y="3210898"/>
                  <a:pt x="3799338" y="3302850"/>
                </a:cubicBezTo>
                <a:lnTo>
                  <a:pt x="3787405" y="3438354"/>
                </a:lnTo>
                <a:lnTo>
                  <a:pt x="3790719" y="3460532"/>
                </a:lnTo>
                <a:cubicBezTo>
                  <a:pt x="3797323" y="3541872"/>
                  <a:pt x="3789007" y="3624193"/>
                  <a:pt x="3780361" y="3709762"/>
                </a:cubicBezTo>
                <a:lnTo>
                  <a:pt x="3780169" y="3712283"/>
                </a:lnTo>
                <a:lnTo>
                  <a:pt x="3781239" y="3768266"/>
                </a:lnTo>
                <a:cubicBezTo>
                  <a:pt x="3780994" y="3815588"/>
                  <a:pt x="3779902" y="3863939"/>
                  <a:pt x="3778794" y="3912511"/>
                </a:cubicBezTo>
                <a:lnTo>
                  <a:pt x="3776324" y="4054010"/>
                </a:lnTo>
                <a:lnTo>
                  <a:pt x="3778601" y="4074733"/>
                </a:lnTo>
                <a:cubicBezTo>
                  <a:pt x="3822365" y="4336760"/>
                  <a:pt x="3765189" y="4482586"/>
                  <a:pt x="3778601" y="4644650"/>
                </a:cubicBezTo>
                <a:cubicBezTo>
                  <a:pt x="3781954" y="4685166"/>
                  <a:pt x="3782850" y="4718916"/>
                  <a:pt x="3782504" y="4749344"/>
                </a:cubicBezTo>
                <a:lnTo>
                  <a:pt x="3780512" y="4796832"/>
                </a:lnTo>
                <a:lnTo>
                  <a:pt x="3786260" y="4877451"/>
                </a:lnTo>
                <a:cubicBezTo>
                  <a:pt x="3786165" y="4918212"/>
                  <a:pt x="3784020" y="4964155"/>
                  <a:pt x="3781623" y="5015963"/>
                </a:cubicBezTo>
                <a:lnTo>
                  <a:pt x="3779076" y="5087925"/>
                </a:lnTo>
                <a:lnTo>
                  <a:pt x="3779599" y="5155456"/>
                </a:lnTo>
                <a:lnTo>
                  <a:pt x="3775907" y="5219073"/>
                </a:lnTo>
                <a:lnTo>
                  <a:pt x="3778601" y="5402640"/>
                </a:lnTo>
                <a:cubicBezTo>
                  <a:pt x="3780494" y="5441637"/>
                  <a:pt x="3781680" y="5475146"/>
                  <a:pt x="3782335" y="5504141"/>
                </a:cubicBezTo>
                <a:lnTo>
                  <a:pt x="3782798" y="5566951"/>
                </a:lnTo>
                <a:lnTo>
                  <a:pt x="3786885" y="5599303"/>
                </a:lnTo>
                <a:cubicBezTo>
                  <a:pt x="3799534" y="5776838"/>
                  <a:pt x="3769350" y="6111156"/>
                  <a:pt x="3778601" y="6291711"/>
                </a:cubicBezTo>
                <a:cubicBezTo>
                  <a:pt x="3687392" y="6306733"/>
                  <a:pt x="3632350" y="6304889"/>
                  <a:pt x="3574752" y="6300212"/>
                </a:cubicBezTo>
                <a:lnTo>
                  <a:pt x="3545837" y="6297718"/>
                </a:lnTo>
                <a:lnTo>
                  <a:pt x="3527963" y="6296834"/>
                </a:lnTo>
                <a:cubicBezTo>
                  <a:pt x="3482151" y="6294419"/>
                  <a:pt x="3430025" y="6291672"/>
                  <a:pt x="3355561" y="6291711"/>
                </a:cubicBezTo>
                <a:cubicBezTo>
                  <a:pt x="3304843" y="6293555"/>
                  <a:pt x="3262749" y="6292377"/>
                  <a:pt x="3225711" y="6290098"/>
                </a:cubicBezTo>
                <a:lnTo>
                  <a:pt x="3218247" y="6289525"/>
                </a:lnTo>
                <a:lnTo>
                  <a:pt x="3198550" y="6289212"/>
                </a:lnTo>
                <a:cubicBezTo>
                  <a:pt x="3144315" y="6287803"/>
                  <a:pt x="3088976" y="6286105"/>
                  <a:pt x="3034921" y="6284968"/>
                </a:cubicBezTo>
                <a:lnTo>
                  <a:pt x="2973802" y="6284626"/>
                </a:lnTo>
                <a:lnTo>
                  <a:pt x="2932520" y="6291711"/>
                </a:lnTo>
                <a:cubicBezTo>
                  <a:pt x="2893699" y="6300111"/>
                  <a:pt x="2847670" y="6301992"/>
                  <a:pt x="2797581" y="6300669"/>
                </a:cubicBezTo>
                <a:lnTo>
                  <a:pt x="2672392" y="6292599"/>
                </a:lnTo>
                <a:lnTo>
                  <a:pt x="2629726" y="6293120"/>
                </a:lnTo>
                <a:lnTo>
                  <a:pt x="2540544" y="6284698"/>
                </a:lnTo>
                <a:lnTo>
                  <a:pt x="2473475" y="6280786"/>
                </a:lnTo>
                <a:cubicBezTo>
                  <a:pt x="2419724" y="6279900"/>
                  <a:pt x="2368202" y="6282437"/>
                  <a:pt x="2322057" y="6291711"/>
                </a:cubicBezTo>
                <a:cubicBezTo>
                  <a:pt x="2275912" y="6300985"/>
                  <a:pt x="2236301" y="6305003"/>
                  <a:pt x="2199195" y="6305968"/>
                </a:cubicBezTo>
                <a:lnTo>
                  <a:pt x="2094190" y="6302012"/>
                </a:lnTo>
                <a:lnTo>
                  <a:pt x="2029724" y="6307766"/>
                </a:lnTo>
                <a:cubicBezTo>
                  <a:pt x="1971866" y="6308389"/>
                  <a:pt x="1916420" y="6305265"/>
                  <a:pt x="1864312" y="6301339"/>
                </a:cubicBezTo>
                <a:lnTo>
                  <a:pt x="1761307" y="6293375"/>
                </a:lnTo>
                <a:lnTo>
                  <a:pt x="1745972" y="6293782"/>
                </a:lnTo>
                <a:cubicBezTo>
                  <a:pt x="1699734" y="6294177"/>
                  <a:pt x="1664143" y="6292827"/>
                  <a:pt x="1633352" y="6291083"/>
                </a:cubicBezTo>
                <a:lnTo>
                  <a:pt x="1621369" y="6290324"/>
                </a:lnTo>
                <a:lnTo>
                  <a:pt x="1599140" y="6291711"/>
                </a:lnTo>
                <a:cubicBezTo>
                  <a:pt x="1564093" y="6296354"/>
                  <a:pt x="1527169" y="6296254"/>
                  <a:pt x="1488567" y="6294097"/>
                </a:cubicBezTo>
                <a:lnTo>
                  <a:pt x="1429716" y="6289243"/>
                </a:lnTo>
                <a:lnTo>
                  <a:pt x="1401008" y="6291711"/>
                </a:lnTo>
                <a:cubicBezTo>
                  <a:pt x="1314301" y="6301163"/>
                  <a:pt x="1222976" y="6299856"/>
                  <a:pt x="1127367" y="6296839"/>
                </a:cubicBezTo>
                <a:lnTo>
                  <a:pt x="1062601" y="6295730"/>
                </a:lnTo>
                <a:lnTo>
                  <a:pt x="964991" y="6305909"/>
                </a:lnTo>
                <a:cubicBezTo>
                  <a:pt x="833250" y="6307778"/>
                  <a:pt x="714190" y="6280255"/>
                  <a:pt x="603122" y="6291711"/>
                </a:cubicBezTo>
                <a:cubicBezTo>
                  <a:pt x="455032" y="6306986"/>
                  <a:pt x="261206" y="6260346"/>
                  <a:pt x="30143" y="6291711"/>
                </a:cubicBezTo>
                <a:cubicBezTo>
                  <a:pt x="-1198" y="6167281"/>
                  <a:pt x="7291" y="6044138"/>
                  <a:pt x="19371" y="5934598"/>
                </a:cubicBezTo>
                <a:lnTo>
                  <a:pt x="33559" y="5801663"/>
                </a:lnTo>
                <a:lnTo>
                  <a:pt x="30143" y="5784485"/>
                </a:lnTo>
                <a:cubicBezTo>
                  <a:pt x="7257" y="5691455"/>
                  <a:pt x="7506" y="5585492"/>
                  <a:pt x="13352" y="5476692"/>
                </a:cubicBezTo>
                <a:lnTo>
                  <a:pt x="21882" y="5346809"/>
                </a:lnTo>
                <a:lnTo>
                  <a:pt x="22064" y="5339439"/>
                </a:lnTo>
                <a:lnTo>
                  <a:pt x="29601" y="5166357"/>
                </a:lnTo>
                <a:lnTo>
                  <a:pt x="30143" y="5151877"/>
                </a:lnTo>
                <a:cubicBezTo>
                  <a:pt x="30018" y="5125783"/>
                  <a:pt x="30111" y="5102484"/>
                  <a:pt x="30346" y="5081409"/>
                </a:cubicBezTo>
                <a:lnTo>
                  <a:pt x="30433" y="5076663"/>
                </a:lnTo>
                <a:lnTo>
                  <a:pt x="30143" y="4963804"/>
                </a:lnTo>
                <a:cubicBezTo>
                  <a:pt x="27040" y="4910138"/>
                  <a:pt x="27067" y="4856021"/>
                  <a:pt x="28459" y="4800989"/>
                </a:cubicBezTo>
                <a:lnTo>
                  <a:pt x="30399" y="4750796"/>
                </a:lnTo>
                <a:lnTo>
                  <a:pt x="31514" y="4666872"/>
                </a:lnTo>
                <a:lnTo>
                  <a:pt x="34697" y="4639551"/>
                </a:lnTo>
                <a:lnTo>
                  <a:pt x="34963" y="4632686"/>
                </a:lnTo>
                <a:cubicBezTo>
                  <a:pt x="37318" y="4575362"/>
                  <a:pt x="39271" y="4516661"/>
                  <a:pt x="39056" y="4456118"/>
                </a:cubicBezTo>
                <a:lnTo>
                  <a:pt x="36996" y="4412759"/>
                </a:lnTo>
                <a:lnTo>
                  <a:pt x="30143" y="4388188"/>
                </a:lnTo>
                <a:cubicBezTo>
                  <a:pt x="7389" y="4328002"/>
                  <a:pt x="11492" y="4256950"/>
                  <a:pt x="19232" y="4188739"/>
                </a:cubicBezTo>
                <a:lnTo>
                  <a:pt x="23985" y="4147809"/>
                </a:lnTo>
                <a:lnTo>
                  <a:pt x="23690" y="4087290"/>
                </a:lnTo>
                <a:lnTo>
                  <a:pt x="29097" y="3984687"/>
                </a:lnTo>
                <a:lnTo>
                  <a:pt x="28035" y="3962690"/>
                </a:lnTo>
                <a:cubicBezTo>
                  <a:pt x="28525" y="3945828"/>
                  <a:pt x="30052" y="3926691"/>
                  <a:pt x="32148" y="3905387"/>
                </a:cubicBezTo>
                <a:lnTo>
                  <a:pt x="34754" y="3881032"/>
                </a:lnTo>
                <a:lnTo>
                  <a:pt x="39206" y="3802233"/>
                </a:lnTo>
                <a:cubicBezTo>
                  <a:pt x="39778" y="3763353"/>
                  <a:pt x="37619" y="3728800"/>
                  <a:pt x="30143" y="3698588"/>
                </a:cubicBezTo>
                <a:cubicBezTo>
                  <a:pt x="7714" y="3607954"/>
                  <a:pt x="33117" y="3482508"/>
                  <a:pt x="36579" y="3365983"/>
                </a:cubicBezTo>
                <a:lnTo>
                  <a:pt x="36510" y="3356621"/>
                </a:lnTo>
                <a:lnTo>
                  <a:pt x="30143" y="3311044"/>
                </a:lnTo>
                <a:cubicBezTo>
                  <a:pt x="14271" y="3224157"/>
                  <a:pt x="11445" y="3149243"/>
                  <a:pt x="14856" y="3082749"/>
                </a:cubicBezTo>
                <a:lnTo>
                  <a:pt x="22229" y="3005366"/>
                </a:lnTo>
                <a:lnTo>
                  <a:pt x="27244" y="2895198"/>
                </a:lnTo>
                <a:cubicBezTo>
                  <a:pt x="29143" y="2848776"/>
                  <a:pt x="30527" y="2799531"/>
                  <a:pt x="30143" y="2746826"/>
                </a:cubicBezTo>
                <a:lnTo>
                  <a:pt x="36784" y="2638240"/>
                </a:lnTo>
                <a:lnTo>
                  <a:pt x="30143" y="2615745"/>
                </a:lnTo>
                <a:cubicBezTo>
                  <a:pt x="-20952" y="2495890"/>
                  <a:pt x="17898" y="2340273"/>
                  <a:pt x="37923" y="2201958"/>
                </a:cubicBezTo>
                <a:lnTo>
                  <a:pt x="42734" y="2158379"/>
                </a:lnTo>
                <a:lnTo>
                  <a:pt x="30143" y="2114218"/>
                </a:lnTo>
                <a:cubicBezTo>
                  <a:pt x="2269" y="2040950"/>
                  <a:pt x="-2735" y="1972014"/>
                  <a:pt x="1162" y="1906697"/>
                </a:cubicBezTo>
                <a:lnTo>
                  <a:pt x="6289" y="1854885"/>
                </a:lnTo>
                <a:lnTo>
                  <a:pt x="8053" y="1809168"/>
                </a:lnTo>
                <a:cubicBezTo>
                  <a:pt x="9832" y="1790244"/>
                  <a:pt x="12470" y="1771472"/>
                  <a:pt x="15415" y="1752867"/>
                </a:cubicBezTo>
                <a:lnTo>
                  <a:pt x="30925" y="1652561"/>
                </a:lnTo>
                <a:lnTo>
                  <a:pt x="30143" y="1606992"/>
                </a:lnTo>
                <a:cubicBezTo>
                  <a:pt x="28397" y="1588584"/>
                  <a:pt x="27931" y="1568665"/>
                  <a:pt x="28348" y="1547550"/>
                </a:cubicBezTo>
                <a:lnTo>
                  <a:pt x="29206" y="1531212"/>
                </a:lnTo>
                <a:lnTo>
                  <a:pt x="23637" y="1487282"/>
                </a:lnTo>
                <a:cubicBezTo>
                  <a:pt x="16479" y="1367166"/>
                  <a:pt x="59638" y="1246041"/>
                  <a:pt x="30143" y="1156757"/>
                </a:cubicBezTo>
                <a:cubicBezTo>
                  <a:pt x="21716" y="1131248"/>
                  <a:pt x="18318" y="1090735"/>
                  <a:pt x="17757" y="1041370"/>
                </a:cubicBezTo>
                <a:lnTo>
                  <a:pt x="18463" y="985697"/>
                </a:lnTo>
                <a:lnTo>
                  <a:pt x="16239" y="975915"/>
                </a:lnTo>
                <a:cubicBezTo>
                  <a:pt x="13541" y="957312"/>
                  <a:pt x="12597" y="940330"/>
                  <a:pt x="12862" y="924477"/>
                </a:cubicBezTo>
                <a:lnTo>
                  <a:pt x="23640" y="845857"/>
                </a:lnTo>
                <a:lnTo>
                  <a:pt x="30907" y="688163"/>
                </a:lnTo>
                <a:lnTo>
                  <a:pt x="31375" y="662715"/>
                </a:lnTo>
                <a:lnTo>
                  <a:pt x="30143" y="655230"/>
                </a:lnTo>
                <a:cubicBezTo>
                  <a:pt x="20345" y="615334"/>
                  <a:pt x="17924" y="569960"/>
                  <a:pt x="19185" y="520814"/>
                </a:cubicBezTo>
                <a:lnTo>
                  <a:pt x="26662" y="415314"/>
                </a:lnTo>
                <a:lnTo>
                  <a:pt x="25635" y="383217"/>
                </a:lnTo>
                <a:cubicBezTo>
                  <a:pt x="25461" y="243905"/>
                  <a:pt x="35455" y="113017"/>
                  <a:pt x="30143" y="22622"/>
                </a:cubicBezTo>
                <a:cubicBezTo>
                  <a:pt x="90096" y="13526"/>
                  <a:pt x="146841" y="12585"/>
                  <a:pt x="200495" y="15390"/>
                </a:cubicBezTo>
                <a:lnTo>
                  <a:pt x="324102" y="27794"/>
                </a:lnTo>
                <a:lnTo>
                  <a:pt x="329634" y="27979"/>
                </a:lnTo>
                <a:cubicBezTo>
                  <a:pt x="398332" y="30204"/>
                  <a:pt x="468106" y="31425"/>
                  <a:pt x="551798" y="27886"/>
                </a:cubicBezTo>
                <a:lnTo>
                  <a:pt x="592464" y="25476"/>
                </a:lnTo>
                <a:lnTo>
                  <a:pt x="603122" y="22622"/>
                </a:lnTo>
                <a:cubicBezTo>
                  <a:pt x="639294" y="8191"/>
                  <a:pt x="679641" y="1916"/>
                  <a:pt x="723201" y="386"/>
                </a:cubicBez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1356E-48D8-B98B-6679-482F1CC1F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5955" y="2071316"/>
            <a:ext cx="6713552" cy="4114800"/>
          </a:xfrm>
        </p:spPr>
        <p:txBody>
          <a:bodyPr anchor="t">
            <a:normAutofit/>
          </a:bodyPr>
          <a:lstStyle/>
          <a:p>
            <a:r>
              <a:rPr lang="en-US" sz="1500" dirty="0"/>
              <a:t>SQL: Data queries and database management are done via Structured Query Language</a:t>
            </a:r>
          </a:p>
          <a:p>
            <a:r>
              <a:rPr lang="en-US" sz="1500" dirty="0"/>
              <a:t>Excel: A widely used program for reporting, processing, and visualizing data.</a:t>
            </a:r>
          </a:p>
          <a:p>
            <a:r>
              <a:rPr lang="en-US" sz="1500" dirty="0"/>
              <a:t>Tableau: An effective application for data visualization that lets you create intelligent reports and dashboards.</a:t>
            </a:r>
          </a:p>
          <a:p>
            <a:r>
              <a:rPr lang="en-US" sz="1500" dirty="0"/>
              <a:t>Python : Itis a flexible programming language used for machine learning, automation, and data analysis.</a:t>
            </a:r>
          </a:p>
          <a:p>
            <a:r>
              <a:rPr lang="en-US" sz="1500" dirty="0"/>
              <a:t>SAP: Software for enterprise resource planning (ERP) and business intelligence (BI).</a:t>
            </a:r>
          </a:p>
          <a:p>
            <a:r>
              <a:rPr lang="en-US" sz="1500" dirty="0"/>
              <a:t>Software for inventory management: Monitors stock levels and streamlines supply chain operations.</a:t>
            </a:r>
          </a:p>
          <a:p>
            <a:r>
              <a:rPr lang="en-US" sz="1500" dirty="0"/>
              <a:t>CRM: Marketing campaigns are personalized and consumer interactions are managed using customer relationship management, or CRM, software.</a:t>
            </a:r>
          </a:p>
          <a:p>
            <a:r>
              <a:rPr lang="en-US" sz="1500" dirty="0"/>
              <a:t>Financial software : It is used for transaction management, financial reporting, and budgeting.</a:t>
            </a:r>
          </a:p>
        </p:txBody>
      </p:sp>
    </p:spTree>
    <p:extLst>
      <p:ext uri="{BB962C8B-B14F-4D97-AF65-F5344CB8AC3E}">
        <p14:creationId xmlns:p14="http://schemas.microsoft.com/office/powerpoint/2010/main" val="400351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5EFE58-264B-A7CD-221A-6952A007C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Exploiting BI for Efficient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9D895-AA91-F058-D060-B9FBA19B9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2431"/>
            <a:ext cx="5251316" cy="3829536"/>
          </a:xfrm>
        </p:spPr>
        <p:txBody>
          <a:bodyPr>
            <a:normAutofit/>
          </a:bodyPr>
          <a:lstStyle/>
          <a:p>
            <a:r>
              <a:rPr lang="en-US" sz="1600" dirty="0"/>
              <a:t>Data Integration and Analysis: Analyzes and integrates data from multiple sources to provide a comprehensive picture.</a:t>
            </a:r>
          </a:p>
          <a:p>
            <a:r>
              <a:rPr lang="en-US" sz="1600" dirty="0"/>
              <a:t>Customer analytics: Examines consumer information to determine preferences and purchasing trends.</a:t>
            </a:r>
          </a:p>
          <a:p>
            <a:r>
              <a:rPr lang="en-US" sz="1600" dirty="0"/>
              <a:t>Supply chain optimization reduces waste by streamlining logistics and inventory levels.</a:t>
            </a:r>
          </a:p>
          <a:p>
            <a:r>
              <a:rPr lang="en-US" sz="1600" dirty="0"/>
              <a:t>Performance Monitoring: Real-time visibility into store performance indicators is made possible</a:t>
            </a:r>
          </a:p>
          <a:p>
            <a:r>
              <a:rPr lang="en-US" sz="1600" dirty="0"/>
              <a:t>Market intelligence : to carefully watch on rival activities and spots fresh openings of products.</a:t>
            </a:r>
          </a:p>
          <a:p>
            <a:r>
              <a:rPr lang="en-US" sz="1600" dirty="0"/>
              <a:t>Predictive analytics: predicts consumer behavior and future sales patterns.</a:t>
            </a:r>
          </a:p>
        </p:txBody>
      </p:sp>
      <p:pic>
        <p:nvPicPr>
          <p:cNvPr id="5" name="Picture 4" descr="A table with a glass of water and a graph on the wall&#10;&#10;Description automatically generated">
            <a:extLst>
              <a:ext uri="{FF2B5EF4-FFF2-40B4-BE49-F238E27FC236}">
                <a16:creationId xmlns:a16="http://schemas.microsoft.com/office/drawing/2014/main" id="{3CB07F01-4373-2011-1293-BCF3D6762F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5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41510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2556</TotalTime>
  <Words>814</Words>
  <Application>Microsoft Macintosh PowerPoint</Application>
  <PresentationFormat>Widescreen</PresentationFormat>
  <Paragraphs>95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Google Sans</vt:lpstr>
      <vt:lpstr>Office 2013 - 2022 Theme</vt:lpstr>
      <vt:lpstr>Starbucks Business Intelligence: Exploiting Data for Success </vt:lpstr>
      <vt:lpstr>Agenda</vt:lpstr>
      <vt:lpstr>Introduction</vt:lpstr>
      <vt:lpstr>Current business Model</vt:lpstr>
      <vt:lpstr>Overall Problems of Starbucks</vt:lpstr>
      <vt:lpstr>Causes of the Problem for Starbucks</vt:lpstr>
      <vt:lpstr>Starbucks Overall Goal</vt:lpstr>
      <vt:lpstr>Software Tools Utilized by Starbucks</vt:lpstr>
      <vt:lpstr>Exploiting BI for Efficient Operations</vt:lpstr>
      <vt:lpstr>Sources of Data and its Frequency</vt:lpstr>
      <vt:lpstr>The Consumer of BI Insights of Starbucks</vt:lpstr>
      <vt:lpstr>Recommendation to Improve Starbucks BI Systems</vt:lpstr>
      <vt:lpstr>Starbucks store locations in USA: </vt:lpstr>
      <vt:lpstr>Starbucks Beverage Category and its count in the menu: </vt:lpstr>
      <vt:lpstr>Top 10 healthy coffee drinks at Starbucks: </vt:lpstr>
      <vt:lpstr>Starbucks Beverage % of Sugar breakdown: </vt:lpstr>
      <vt:lpstr>Top Starbucks Products Sales Across Top Five States in USA </vt:lpstr>
      <vt:lpstr>Starbucks Performance Dashboard In USA: </vt:lpstr>
      <vt:lpstr>Conclusion</vt:lpstr>
      <vt:lpstr>Starbucks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Starbucks Business Intelligence: Exploiting Data for Success </dc:title>
  <dc:creator>Edigi, Rakesh Goud</dc:creator>
  <cp:lastModifiedBy>Edigi, Rakesh Goud</cp:lastModifiedBy>
  <cp:revision>46</cp:revision>
  <dcterms:created xsi:type="dcterms:W3CDTF">2024-04-22T02:57:06Z</dcterms:created>
  <dcterms:modified xsi:type="dcterms:W3CDTF">2024-04-28T05:17:54Z</dcterms:modified>
</cp:coreProperties>
</file>

<file path=docProps/thumbnail.jpeg>
</file>